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290" r:id="rId2"/>
    <p:sldId id="301" r:id="rId3"/>
    <p:sldId id="310" r:id="rId4"/>
    <p:sldId id="311" r:id="rId5"/>
    <p:sldId id="362" r:id="rId6"/>
    <p:sldId id="335" r:id="rId7"/>
    <p:sldId id="336" r:id="rId8"/>
    <p:sldId id="368" r:id="rId9"/>
    <p:sldId id="338" r:id="rId10"/>
    <p:sldId id="339" r:id="rId11"/>
    <p:sldId id="369" r:id="rId12"/>
    <p:sldId id="370" r:id="rId13"/>
    <p:sldId id="371" r:id="rId14"/>
    <p:sldId id="329" r:id="rId15"/>
    <p:sldId id="333" r:id="rId16"/>
    <p:sldId id="334" r:id="rId17"/>
    <p:sldId id="343" r:id="rId18"/>
    <p:sldId id="372" r:id="rId19"/>
    <p:sldId id="363" r:id="rId20"/>
    <p:sldId id="346" r:id="rId21"/>
    <p:sldId id="373" r:id="rId22"/>
    <p:sldId id="353" r:id="rId23"/>
    <p:sldId id="354" r:id="rId24"/>
    <p:sldId id="355" r:id="rId25"/>
    <p:sldId id="366" r:id="rId26"/>
    <p:sldId id="367" r:id="rId27"/>
    <p:sldId id="322" r:id="rId28"/>
    <p:sldId id="327" r:id="rId29"/>
    <p:sldId id="360" r:id="rId30"/>
    <p:sldId id="361" r:id="rId31"/>
    <p:sldId id="351" r:id="rId32"/>
    <p:sldId id="303" r:id="rId33"/>
    <p:sldId id="306" r:id="rId34"/>
    <p:sldId id="307" r:id="rId35"/>
    <p:sldId id="308" r:id="rId36"/>
    <p:sldId id="352" r:id="rId37"/>
    <p:sldId id="34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C2B"/>
    <a:srgbClr val="D22F1A"/>
    <a:srgbClr val="FFDE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64" autoAdjust="0"/>
    <p:restoredTop sz="88350" autoAdjust="0"/>
  </p:normalViewPr>
  <p:slideViewPr>
    <p:cSldViewPr snapToGrid="0" snapToObjects="1">
      <p:cViewPr>
        <p:scale>
          <a:sx n="90" d="100"/>
          <a:sy n="90" d="100"/>
        </p:scale>
        <p:origin x="1232" y="520"/>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57" Type="http://schemas.microsoft.com/office/2015/10/relationships/revisionInfo" Target="revisionInfo.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15:layout/>
              </c:ext>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CAE70A7A-2D7F-6F4C-9652-FF16ED79ED54}" srcId="{CC8F6D5A-3203-F449-B83D-C2C9F4140365}" destId="{695A0D5A-C6F0-CD45-AFA1-8DF0C59870DD}" srcOrd="0" destOrd="0" parTransId="{3F00B2FE-4A1B-1743-8171-37D67E06B325}" sibTransId="{C143B809-CA7D-4B46-9000-AEC177C42561}"/>
    <dgm:cxn modelId="{BF16344C-10F0-9C4A-B63E-9D569CFFBCDF}" type="presOf" srcId="{9FAD5CB5-75C5-0844-8999-13D2D872CAAA}" destId="{468E414A-9B14-874A-AB5A-2FF4C77FF4EA}"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F4EE523D-6C40-E946-AC2A-7195743FF988}" type="presOf" srcId="{CC8F6D5A-3203-F449-B83D-C2C9F4140365}" destId="{FB9E0A9E-E9AF-1D4A-B77D-31A810667CE6}" srcOrd="0" destOrd="0" presId="urn:microsoft.com/office/officeart/2005/8/layout/vList5"/>
    <dgm:cxn modelId="{92D8DA66-8E1E-E841-BF70-099DBBBC7BAF}" type="presOf" srcId="{695A0D5A-C6F0-CD45-AFA1-8DF0C59870DD}" destId="{C12BDFBF-6AA3-544C-A181-17B39D718E44}" srcOrd="0" destOrd="0" presId="urn:microsoft.com/office/officeart/2005/8/layout/vList5"/>
    <dgm:cxn modelId="{BFFF14ED-CFE4-9F44-96C4-FE7E3D296C94}" type="presParOf" srcId="{468E414A-9B14-874A-AB5A-2FF4C77FF4EA}" destId="{DF7D24D9-08D7-564A-86F9-5E608172B4B8}" srcOrd="0" destOrd="0" presId="urn:microsoft.com/office/officeart/2005/8/layout/vList5"/>
    <dgm:cxn modelId="{89576BE9-24F5-7547-8266-D93E11F923DE}" type="presParOf" srcId="{DF7D24D9-08D7-564A-86F9-5E608172B4B8}" destId="{FB9E0A9E-E9AF-1D4A-B77D-31A810667CE6}" srcOrd="0" destOrd="0" presId="urn:microsoft.com/office/officeart/2005/8/layout/vList5"/>
    <dgm:cxn modelId="{991EB868-3BC9-654E-8D18-E3E5C6113D62}"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63B770D3-BAFD-46CD-95B3-656B11EE721A}" type="presOf" srcId="{5BB41CC5-E865-4CF4-BF28-DC36A0C7379C}" destId="{6BC2E684-4906-48E0-A84C-FDC5052B4F23}" srcOrd="0" destOrd="2" presId="urn:microsoft.com/office/officeart/2005/8/layout/vList5"/>
    <dgm:cxn modelId="{2EC84D24-6747-4DB7-B4C3-81CB90631A38}" srcId="{46AA5C4A-4D06-4F7D-B0BB-137759E4FE23}" destId="{5BB41CC5-E865-4CF4-BF28-DC36A0C7379C}" srcOrd="2" destOrd="0" parTransId="{4CF938B1-10D3-4229-A698-4491EDB0F4E9}" sibTransId="{D4011C49-F87F-4029-A968-510CFD7B8CD5}"/>
    <dgm:cxn modelId="{C28B6CEF-F84A-41C6-8CAC-D0B656780ECB}" srcId="{E56C05EA-0D99-4B9A-BC93-DF46BBF1B00F}" destId="{B38B2BA4-42F1-4878-91C5-C1D443596204}" srcOrd="0" destOrd="0" parTransId="{28CEEDA3-F5D1-43D1-96E8-8E47755969B1}" sibTransId="{10DD8E93-9ABA-4F89-9568-0FBF7A96F3E6}"/>
    <dgm:cxn modelId="{453BB3B4-AC9D-4C17-B424-14693A923973}" type="presOf" srcId="{3CD1D8BE-4577-44DA-9F05-16B57C25498F}" destId="{6BC2E684-4906-48E0-A84C-FDC5052B4F23}" srcOrd="0" destOrd="0" presId="urn:microsoft.com/office/officeart/2005/8/layout/vList5"/>
    <dgm:cxn modelId="{669E4831-2762-4D1E-83D1-1A1656E55AA1}" type="presOf" srcId="{E56C05EA-0D99-4B9A-BC93-DF46BBF1B00F}" destId="{FB22492A-160C-4412-B54C-7978F888A244}"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21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8T21:20:39.354"/>
    </inkml:context>
    <inkml:brush xml:id="br0">
      <inkml:brushProperty name="width" value="0.35" units="cm"/>
      <inkml:brushProperty name="height" value="0.3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Tree>
    <p:extLst>
      <p:ext uri="{BB962C8B-B14F-4D97-AF65-F5344CB8AC3E}">
        <p14:creationId xmlns:p14="http://schemas.microsoft.com/office/powerpoint/2010/main" val="166439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7083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78274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Tree>
    <p:extLst>
      <p:ext uri="{BB962C8B-B14F-4D97-AF65-F5344CB8AC3E}">
        <p14:creationId xmlns:p14="http://schemas.microsoft.com/office/powerpoint/2010/main" val="1021204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19.12.2019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19.12.2019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19.12.2019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19.12.2019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1" Type="http://schemas.openxmlformats.org/officeDocument/2006/relationships/customXml" Target="../ink/ink1.xml"/><Relationship Id="rId12"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30.jpg"/><Relationship Id="rId10"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smtClean="0"/>
              <a:t>19.12.2019</a:t>
            </a:r>
            <a:endParaRPr lang="en-US"/>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1027539" y="5321255"/>
            <a:ext cx="1095090" cy="1112810"/>
          </a:xfrm>
          <a:prstGeom prst="rect">
            <a:avLst/>
          </a:prstGeom>
        </p:spPr>
      </p:pic>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cxnSp>
        <p:nvCxnSpPr>
          <p:cNvPr id="9" name="Straight Arrow Connector 8">
            <a:extLst>
              <a:ext uri="{FF2B5EF4-FFF2-40B4-BE49-F238E27FC236}">
                <a16:creationId xmlns:a16="http://schemas.microsoft.com/office/drawing/2014/main" xmlns="" id="{6558EC38-E09F-4F74-9532-E735425CB234}"/>
              </a:ext>
            </a:extLst>
          </p:cNvPr>
          <p:cNvCxnSpPr/>
          <p:nvPr/>
        </p:nvCxnSpPr>
        <p:spPr>
          <a:xfrm>
            <a:off x="1584208" y="3028244"/>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A53646D2-DAAB-4678-909E-4B7626151BA2}"/>
              </a:ext>
            </a:extLst>
          </p:cNvPr>
          <p:cNvCxnSpPr>
            <a:cxnSpLocks/>
          </p:cNvCxnSpPr>
          <p:nvPr/>
        </p:nvCxnSpPr>
        <p:spPr>
          <a:xfrm>
            <a:off x="1565393" y="4853281"/>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459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a16="http://schemas.microsoft.com/office/drawing/2014/main" xmlns=""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a16="http://schemas.microsoft.com/office/drawing/2014/main" xmlns=""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Alamofire</a:t>
            </a:r>
            <a:endParaRPr lang="en-US" dirty="0"/>
          </a:p>
        </p:txBody>
      </p:sp>
      <p:sp>
        <p:nvSpPr>
          <p:cNvPr id="39" name="TextBox 38">
            <a:extLst>
              <a:ext uri="{FF2B5EF4-FFF2-40B4-BE49-F238E27FC236}">
                <a16:creationId xmlns:a16="http://schemas.microsoft.com/office/drawing/2014/main" xmlns="" id="{91FE7DA9-9113-4079-84FC-983622415493}"/>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a16="http://schemas.microsoft.com/office/drawing/2014/main" xmlns="" id="{63AFF48B-7B97-464D-991B-F6899B33732F}"/>
              </a:ext>
            </a:extLst>
          </p:cNvPr>
          <p:cNvCxnSpPr>
            <a:cxnSpLocks/>
          </p:cNvCxnSpPr>
          <p:nvPr/>
        </p:nvCxnSpPr>
        <p:spPr>
          <a:xfrm>
            <a:off x="1207911"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xmlns=""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90703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264237"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264355"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47870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sp>
        <p:nvSpPr>
          <p:cNvPr id="39" name="TextBox 38"/>
          <p:cNvSpPr txBox="1"/>
          <p:nvPr/>
        </p:nvSpPr>
        <p:spPr>
          <a:xfrm>
            <a:off x="1066800" y="2062020"/>
            <a:ext cx="9434946" cy="12856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Helvetica Neue"/>
              </a:rPr>
              <a:t>John Deere </a:t>
            </a:r>
            <a:r>
              <a:rPr lang="en-US" dirty="0" smtClean="0">
                <a:latin typeface="Helvetica Neue"/>
              </a:rPr>
              <a:t>UX guidelines.</a:t>
            </a:r>
            <a:endParaRPr lang="en-US" dirty="0">
              <a:latin typeface="Helvetica Neue"/>
            </a:endParaRPr>
          </a:p>
          <a:p>
            <a:pPr marL="285750" indent="-285750">
              <a:lnSpc>
                <a:spcPct val="150000"/>
              </a:lnSpc>
              <a:buFont typeface="Arial" panose="020B0604020202020204" pitchFamily="34" charset="0"/>
              <a:buChar char="•"/>
            </a:pPr>
            <a:r>
              <a:rPr lang="en-US" dirty="0">
                <a:latin typeface="Helvetica Neue"/>
              </a:rPr>
              <a:t>Apple developer </a:t>
            </a:r>
            <a:r>
              <a:rPr lang="en-US" dirty="0" smtClean="0">
                <a:latin typeface="Helvetica Neue"/>
              </a:rPr>
              <a:t>UX guidelines.</a:t>
            </a:r>
          </a:p>
          <a:p>
            <a:pPr marL="285750" indent="-285750">
              <a:lnSpc>
                <a:spcPct val="150000"/>
              </a:lnSpc>
              <a:buFont typeface="Arial" panose="020B0604020202020204" pitchFamily="34" charset="0"/>
              <a:buChar char="•"/>
            </a:pPr>
            <a:r>
              <a:rPr lang="en-US" dirty="0" err="1" smtClean="0">
                <a:latin typeface="Helvetica Neue"/>
              </a:rPr>
              <a:t>CarPlay</a:t>
            </a:r>
            <a:r>
              <a:rPr lang="en-US" dirty="0" smtClean="0">
                <a:latin typeface="Helvetica Neue"/>
              </a:rPr>
              <a:t> Navigation guidelines.</a:t>
            </a:r>
            <a:endParaRPr lang="en-US"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18</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rotWithShape="1">
          <a:blip r:embed="rId2"/>
          <a:srcRect r="-254" b="7203"/>
          <a:stretch/>
        </p:blipFill>
        <p:spPr>
          <a:xfrm>
            <a:off x="6982178" y="1627670"/>
            <a:ext cx="3721587" cy="2068605"/>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a:stCxn id="10" idx="3"/>
          </p:cNvCxnSpPr>
          <p:nvPr/>
        </p:nvCxnSpPr>
        <p:spPr>
          <a:xfrm flipV="1">
            <a:off x="3458045" y="2786743"/>
            <a:ext cx="3636551" cy="11181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a:off x="3458045" y="5442857"/>
            <a:ext cx="3636551" cy="73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8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19</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20</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rPr>
              <a:t>John Deere API Integration</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Tree>
    <p:extLst>
      <p:ext uri="{BB962C8B-B14F-4D97-AF65-F5344CB8AC3E}">
        <p14:creationId xmlns:p14="http://schemas.microsoft.com/office/powerpoint/2010/main" val="2076668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 xmlns:a16="http://schemas.microsoft.com/office/drawing/2014/main" id="{EAB785D7-6815-3447-8432-38292D8FDEE8}"/>
                  </a:ext>
                </a:extLst>
              </p14:cNvPr>
              <p14:cNvContentPartPr/>
              <p14:nvPr/>
            </p14:nvContentPartPr>
            <p14:xfrm>
              <a:off x="1124426" y="-753498"/>
              <a:ext cx="360" cy="360"/>
            </p14:xfrm>
          </p:contentPart>
        </mc:Choice>
        <mc:Fallback xmlns="">
          <p:pic>
            <p:nvPicPr>
              <p:cNvPr id="33" name="Ink 32">
                <a:extLst>
                  <a:ext uri="{FF2B5EF4-FFF2-40B4-BE49-F238E27FC236}">
                    <a16:creationId xmlns:a16="http://schemas.microsoft.com/office/drawing/2014/main" id="{EAB785D7-6815-3447-8432-38292D8FDEE8}"/>
                  </a:ext>
                </a:extLst>
              </p:cNvPr>
              <p:cNvPicPr/>
              <p:nvPr/>
            </p:nvPicPr>
            <p:blipFill>
              <a:blip r:embed="rId12"/>
              <a:stretch>
                <a:fillRect/>
              </a:stretch>
            </p:blipFill>
            <p:spPr>
              <a:xfrm>
                <a:off x="1061786" y="-816498"/>
                <a:ext cx="126000" cy="126000"/>
              </a:xfrm>
              <a:prstGeom prst="rect">
                <a:avLst/>
              </a:prstGeom>
            </p:spPr>
          </p:pic>
        </mc:Fallback>
      </mc:AlternateContent>
      <p:sp>
        <p:nvSpPr>
          <p:cNvPr id="37" name="Rectangle 36">
            <a:extLst>
              <a:ext uri="{FF2B5EF4-FFF2-40B4-BE49-F238E27FC236}">
                <a16:creationId xmlns="" xmlns:a16="http://schemas.microsoft.com/office/drawing/2014/main" id="{4E6C7422-1137-144E-B548-E41B97073BED}"/>
              </a:ext>
            </a:extLst>
          </p:cNvPr>
          <p:cNvSpPr/>
          <p:nvPr/>
        </p:nvSpPr>
        <p:spPr>
          <a:xfrm>
            <a:off x="2727702" y="3132594"/>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8" name="Rectangle 37">
            <a:extLst>
              <a:ext uri="{FF2B5EF4-FFF2-40B4-BE49-F238E27FC236}">
                <a16:creationId xmlns="" xmlns:a16="http://schemas.microsoft.com/office/drawing/2014/main" id="{3CC29864-3D5F-8346-AC54-F4B3E0D77A95}"/>
              </a:ext>
            </a:extLst>
          </p:cNvPr>
          <p:cNvSpPr/>
          <p:nvPr/>
        </p:nvSpPr>
        <p:spPr>
          <a:xfrm>
            <a:off x="3500033" y="4865821"/>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9997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3" name="Picture 12" descr="A screenshot of a cell phone&#10;&#10;Description automatically generated">
            <a:extLst>
              <a:ext uri="{FF2B5EF4-FFF2-40B4-BE49-F238E27FC236}">
                <a16:creationId xmlns="" xmlns:a16="http://schemas.microsoft.com/office/drawing/2014/main" id="{31F88A1C-2422-9746-9F89-60A77A4DDCC1}"/>
              </a:ext>
            </a:extLst>
          </p:cNvPr>
          <p:cNvPicPr>
            <a:picLocks noChangeAspect="1"/>
          </p:cNvPicPr>
          <p:nvPr/>
        </p:nvPicPr>
        <p:blipFill>
          <a:blip r:embed="rId4"/>
          <a:stretch>
            <a:fillRect/>
          </a:stretch>
        </p:blipFill>
        <p:spPr>
          <a:xfrm>
            <a:off x="353391" y="1772626"/>
            <a:ext cx="11688417" cy="2809461"/>
          </a:xfrm>
          <a:prstGeom prst="rect">
            <a:avLst/>
          </a:prstGeom>
          <a:ln>
            <a:solidFill>
              <a:srgbClr val="367C2B"/>
            </a:solidFill>
          </a:ln>
        </p:spPr>
      </p:pic>
      <p:sp>
        <p:nvSpPr>
          <p:cNvPr id="14" name="TextBox 13">
            <a:extLst>
              <a:ext uri="{FF2B5EF4-FFF2-40B4-BE49-F238E27FC236}">
                <a16:creationId xmlns="" xmlns:a16="http://schemas.microsoft.com/office/drawing/2014/main" id="{6D315168-B4E7-034E-8641-4F8ADCABEE05}"/>
              </a:ext>
            </a:extLst>
          </p:cNvPr>
          <p:cNvSpPr txBox="1"/>
          <p:nvPr/>
        </p:nvSpPr>
        <p:spPr>
          <a:xfrm>
            <a:off x="556390" y="5532134"/>
            <a:ext cx="11485418" cy="369332"/>
          </a:xfrm>
          <a:prstGeom prst="rect">
            <a:avLst/>
          </a:prstGeom>
          <a:noFill/>
        </p:spPr>
        <p:txBody>
          <a:bodyPr wrap="square" rtlCol="0">
            <a:spAutoFit/>
          </a:bodyPr>
          <a:lstStyle/>
          <a:p>
            <a:pPr marL="285750" indent="-285750">
              <a:buFont typeface="Arial" charset="0"/>
              <a:buChar char="•"/>
            </a:pPr>
            <a:r>
              <a:rPr lang="de-DE" dirty="0" err="1" smtClean="0">
                <a:solidFill>
                  <a:schemeClr val="accent1">
                    <a:lumMod val="50000"/>
                  </a:schemeClr>
                </a:solidFill>
                <a:latin typeface="Helvetica Neue" panose="02000503000000020004" pitchFamily="2" charset="0"/>
              </a:rPr>
              <a:t>Defination</a:t>
            </a:r>
            <a:r>
              <a:rPr lang="de-DE" dirty="0" smtClean="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of</a:t>
            </a:r>
            <a:r>
              <a:rPr lang="de-DE" dirty="0" smtClean="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LoginViewController</a:t>
            </a:r>
            <a:r>
              <a:rPr lang="de-DE" dirty="0" smtClean="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and</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LoginViewControllerDelegate</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would</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have</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been</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helpful</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for</a:t>
            </a:r>
            <a:r>
              <a:rPr lang="de-DE" dirty="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beginners</a:t>
            </a:r>
            <a:r>
              <a:rPr lang="de-DE" dirty="0" smtClean="0">
                <a:solidFill>
                  <a:schemeClr val="accent1">
                    <a:lumMod val="50000"/>
                  </a:schemeClr>
                </a:solidFill>
                <a:latin typeface="Helvetica Neue" panose="02000503000000020004" pitchFamily="2" charset="0"/>
              </a:rPr>
              <a:t>.</a:t>
            </a:r>
            <a:endParaRPr lang="de-DE" dirty="0">
              <a:solidFill>
                <a:schemeClr val="accent1">
                  <a:lumMod val="50000"/>
                </a:schemeClr>
              </a:solidFill>
              <a:latin typeface="Helvetica Neue" panose="02000503000000020004" pitchFamily="2" charset="0"/>
            </a:endParaRPr>
          </a:p>
        </p:txBody>
      </p:sp>
      <p:pic>
        <p:nvPicPr>
          <p:cNvPr id="18" name="Graphic 17" descr="Information">
            <a:extLst>
              <a:ext uri="{FF2B5EF4-FFF2-40B4-BE49-F238E27FC236}">
                <a16:creationId xmlns="" xmlns:a16="http://schemas.microsoft.com/office/drawing/2014/main" id="{94952A63-6260-484F-BEC6-32FB30D1E552}"/>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153400" y="3533947"/>
            <a:ext cx="914400" cy="914400"/>
          </a:xfrm>
          <a:prstGeom prst="rect">
            <a:avLst/>
          </a:prstGeom>
        </p:spPr>
      </p:pic>
      <p:sp>
        <p:nvSpPr>
          <p:cNvPr id="12" name="TextBox 11">
            <a:extLst>
              <a:ext uri="{FF2B5EF4-FFF2-40B4-BE49-F238E27FC236}">
                <a16:creationId xmlns="" xmlns:a16="http://schemas.microsoft.com/office/drawing/2014/main" id="{6D315168-B4E7-034E-8641-4F8ADCABEE05}"/>
              </a:ext>
            </a:extLst>
          </p:cNvPr>
          <p:cNvSpPr txBox="1"/>
          <p:nvPr/>
        </p:nvSpPr>
        <p:spPr>
          <a:xfrm>
            <a:off x="1470794" y="4562313"/>
            <a:ext cx="9155646" cy="307777"/>
          </a:xfrm>
          <a:prstGeom prst="rect">
            <a:avLst/>
          </a:prstGeom>
          <a:noFill/>
        </p:spPr>
        <p:txBody>
          <a:bodyPr wrap="square" rtlCol="0">
            <a:spAutoFit/>
          </a:bodyPr>
          <a:lstStyle/>
          <a:p>
            <a:pPr algn="ctr"/>
            <a:r>
              <a:rPr lang="de-DE" sz="1400" i="1" dirty="0" err="1" smtClean="0">
                <a:solidFill>
                  <a:srgbClr val="D22F1A"/>
                </a:solidFill>
                <a:latin typeface="Helvetica Neue" panose="02000503000000020004" pitchFamily="2" charset="0"/>
              </a:rPr>
              <a:t>Figure</a:t>
            </a:r>
            <a:r>
              <a:rPr lang="de-DE" sz="1400" i="1" dirty="0" smtClean="0">
                <a:solidFill>
                  <a:srgbClr val="D22F1A"/>
                </a:solidFill>
                <a:latin typeface="Helvetica Neue" panose="02000503000000020004" pitchFamily="2" charset="0"/>
              </a:rPr>
              <a:t>: Screenshot </a:t>
            </a:r>
            <a:r>
              <a:rPr lang="de-DE" sz="1400" i="1" dirty="0" err="1" smtClean="0">
                <a:solidFill>
                  <a:srgbClr val="D22F1A"/>
                </a:solidFill>
                <a:latin typeface="Helvetica Neue" panose="02000503000000020004" pitchFamily="2" charset="0"/>
              </a:rPr>
              <a:t>from</a:t>
            </a:r>
            <a:r>
              <a:rPr lang="de-DE" sz="1400" i="1" dirty="0" smtClean="0">
                <a:solidFill>
                  <a:srgbClr val="D22F1A"/>
                </a:solidFill>
                <a:latin typeface="Helvetica Neue" panose="02000503000000020004" pitchFamily="2" charset="0"/>
              </a:rPr>
              <a:t> </a:t>
            </a:r>
            <a:r>
              <a:rPr lang="de-DE" sz="1400" i="1" dirty="0" err="1" smtClean="0">
                <a:solidFill>
                  <a:srgbClr val="D22F1A"/>
                </a:solidFill>
                <a:latin typeface="Helvetica Neue" panose="02000503000000020004" pitchFamily="2" charset="0"/>
              </a:rPr>
              <a:t>README.md</a:t>
            </a:r>
            <a:endParaRPr lang="de-DE" sz="1400" i="1" dirty="0">
              <a:solidFill>
                <a:srgbClr val="D22F1A"/>
              </a:solidFill>
              <a:latin typeface="Helvetica Neue" panose="02000503000000020004" pitchFamily="2" charset="0"/>
            </a:endParaRPr>
          </a:p>
        </p:txBody>
      </p:sp>
    </p:spTree>
    <p:extLst>
      <p:ext uri="{BB962C8B-B14F-4D97-AF65-F5344CB8AC3E}">
        <p14:creationId xmlns:p14="http://schemas.microsoft.com/office/powerpoint/2010/main" val="132431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19.12.2019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Take a field type note</a:t>
            </a:r>
            <a:r>
              <a:rPr lang="de-DE" sz="1600" dirty="0">
                <a:solidFill>
                  <a:schemeClr val="bg1"/>
                </a:solidFill>
              </a:rPr>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extLst>
              <p:ext uri="{D42A27DB-BD31-4B8C-83A1-F6EECF244321}">
                <p14:modId xmlns:p14="http://schemas.microsoft.com/office/powerpoint/2010/main" val="1916364507"/>
              </p:ext>
            </p:extLst>
          </p:nvPr>
        </p:nvGraphicFramePr>
        <p:xfrm>
          <a:off x="2808509" y="1825624"/>
          <a:ext cx="8835806" cy="436822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1200" kern="1200" dirty="0">
                          <a:solidFill>
                            <a:srgbClr val="CC00CC"/>
                          </a:solidFill>
                          <a:effectLst/>
                          <a:latin typeface="+mn-lt"/>
                          <a:ea typeface="+mn-ea"/>
                          <a:cs typeface="+mn-cs"/>
                        </a:rPr>
                        <a:t>Connect JD </a:t>
                      </a:r>
                      <a:r>
                        <a:rPr lang="de-DE" sz="1200" kern="1200" dirty="0" smtClean="0">
                          <a:solidFill>
                            <a:srgbClr val="CC00CC"/>
                          </a:solidFill>
                          <a:effectLst/>
                          <a:latin typeface="+mn-lt"/>
                          <a:ea typeface="+mn-ea"/>
                          <a:cs typeface="+mn-cs"/>
                        </a:rPr>
                        <a:t>Driver</a:t>
                      </a:r>
                    </a:p>
                    <a:p>
                      <a:pPr marL="228600" lvl="0" indent="-228600">
                        <a:buFont typeface="+mj-lt"/>
                        <a:buAutoNum type="arabicPeriod"/>
                      </a:pPr>
                      <a:r>
                        <a:rPr lang="en-GB" sz="1200" kern="1200" dirty="0" smtClean="0">
                          <a:solidFill>
                            <a:srgbClr val="CC00CC"/>
                          </a:solidFill>
                          <a:effectLst/>
                          <a:latin typeface="+mn-lt"/>
                          <a:ea typeface="+mn-ea"/>
                          <a:cs typeface="+mn-cs"/>
                        </a:rPr>
                        <a:t>Voice </a:t>
                      </a:r>
                      <a:r>
                        <a:rPr lang="en-GB" sz="1200" kern="1200" dirty="0">
                          <a:solidFill>
                            <a:srgbClr val="CC00CC"/>
                          </a:solidFill>
                          <a:effectLst/>
                          <a:latin typeface="+mn-lt"/>
                          <a:ea typeface="+mn-ea"/>
                          <a:cs typeface="+mn-cs"/>
                        </a:rPr>
                        <a:t>command for taking field type note</a:t>
                      </a:r>
                      <a:endParaRPr lang="de-DE" sz="1200" kern="1200" dirty="0">
                        <a:solidFill>
                          <a:srgbClr val="CC00CC"/>
                        </a:solidFill>
                        <a:effectLst/>
                        <a:latin typeface="+mn-lt"/>
                        <a:ea typeface="+mn-ea"/>
                        <a:cs typeface="+mn-cs"/>
                      </a:endParaRPr>
                    </a:p>
                  </a:txBody>
                  <a:tcPr/>
                </a:tc>
                <a:tc>
                  <a:txBody>
                    <a:bodyPr/>
                    <a:lstStyle/>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“Of which type? Field or General“</a:t>
                      </a:r>
                      <a:endParaRPr lang="de-DE" sz="1200" kern="1200" dirty="0">
                        <a:solidFill>
                          <a:srgbClr val="CC00CC"/>
                        </a:solidFill>
                        <a:effectLst/>
                        <a:latin typeface="+mn-lt"/>
                        <a:ea typeface="+mn-ea"/>
                        <a:cs typeface="+mn-cs"/>
                      </a:endParaRPr>
                    </a:p>
                    <a:p>
                      <a:r>
                        <a:rPr lang="de-DE" sz="1200" kern="1200" dirty="0">
                          <a:solidFill>
                            <a:srgbClr val="CC00CC"/>
                          </a:solidFill>
                          <a:effectLst/>
                          <a:latin typeface="+mn-lt"/>
                          <a:ea typeface="+mn-ea"/>
                          <a:cs typeface="+mn-cs"/>
                        </a:rPr>
                        <a:t>User: </a:t>
                      </a:r>
                      <a:r>
                        <a:rPr lang="de-DE" sz="1200" i="1" kern="1200" dirty="0">
                          <a:solidFill>
                            <a:srgbClr val="CC00CC"/>
                          </a:solidFill>
                          <a:effectLst/>
                          <a:latin typeface="+mn-lt"/>
                          <a:ea typeface="+mn-ea"/>
                          <a:cs typeface="+mn-cs"/>
                        </a:rPr>
                        <a:t>“</a:t>
                      </a:r>
                      <a:r>
                        <a:rPr lang="de-DE" sz="1200" i="1" kern="1200" dirty="0" err="1">
                          <a:solidFill>
                            <a:srgbClr val="CC00CC"/>
                          </a:solidFill>
                          <a:effectLst/>
                          <a:latin typeface="+mn-lt"/>
                          <a:ea typeface="+mn-ea"/>
                          <a:cs typeface="+mn-cs"/>
                        </a:rPr>
                        <a:t>field</a:t>
                      </a:r>
                      <a:r>
                        <a:rPr lang="de-DE" sz="1200" i="1" kern="1200" dirty="0">
                          <a:solidFill>
                            <a:srgbClr val="CC00CC"/>
                          </a:solidFill>
                          <a:effectLst/>
                          <a:latin typeface="+mn-lt"/>
                          <a:ea typeface="+mn-ea"/>
                          <a:cs typeface="+mn-cs"/>
                        </a:rPr>
                        <a:t>“</a:t>
                      </a:r>
                      <a:r>
                        <a:rPr lang="de-DE" sz="1200" dirty="0">
                          <a:solidFill>
                            <a:srgbClr val="CC00CC"/>
                          </a:solidFill>
                          <a:effectLst/>
                        </a:rPr>
                        <a:t> </a:t>
                      </a:r>
                      <a:endParaRPr lang="de-DE" sz="1200" dirty="0">
                        <a:solidFill>
                          <a:srgbClr val="CC00CC"/>
                        </a:solidFill>
                      </a:endParaRPr>
                    </a:p>
                  </a:txBody>
                  <a:tcPr/>
                </a:tc>
                <a:tc>
                  <a:txBody>
                    <a:bodyPr/>
                    <a:lstStyle/>
                    <a:p>
                      <a:r>
                        <a:rPr lang="en-GB" sz="1200" kern="1200" dirty="0">
                          <a:solidFill>
                            <a:srgbClr val="CC00CC"/>
                          </a:solidFill>
                          <a:effectLst/>
                          <a:latin typeface="+mn-lt"/>
                          <a:ea typeface="+mn-ea"/>
                          <a:cs typeface="+mn-cs"/>
                        </a:rPr>
                        <a:t>Siri should ask the field </a:t>
                      </a:r>
                      <a:r>
                        <a:rPr lang="en-GB" sz="1200" kern="1200" dirty="0" smtClean="0">
                          <a:solidFill>
                            <a:srgbClr val="CC00CC"/>
                          </a:solidFill>
                          <a:effectLst/>
                          <a:latin typeface="+mn-lt"/>
                          <a:ea typeface="+mn-ea"/>
                          <a:cs typeface="+mn-cs"/>
                        </a:rPr>
                        <a:t>name</a:t>
                      </a:r>
                      <a:endParaRPr lang="de-DE" sz="1200" kern="1200" dirty="0">
                        <a:solidFill>
                          <a:srgbClr val="CC00CC"/>
                        </a:solidFill>
                        <a:effectLst/>
                        <a:latin typeface="+mn-lt"/>
                        <a:ea typeface="+mn-ea"/>
                        <a:cs typeface="+mn-cs"/>
                      </a:endParaRPr>
                    </a:p>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“For which field? Potato or Tomato field?“</a:t>
                      </a:r>
                      <a:endParaRPr lang="de-DE" sz="12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2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2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200" dirty="0">
                        <a:solidFill>
                          <a:srgbClr val="CC00CC"/>
                        </a:solidFill>
                      </a:endParaRPr>
                    </a:p>
                  </a:txBody>
                  <a:tcPr/>
                </a:tc>
                <a:tc>
                  <a:txBody>
                    <a:bodyPr/>
                    <a:lstStyle/>
                    <a:p>
                      <a:pPr algn="ctr"/>
                      <a:r>
                        <a:rPr lang="de-DE" sz="12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rPr>
                        <a:t>07-12-2019</a:t>
                      </a:r>
                    </a:p>
                    <a:p>
                      <a:pPr algn="ctr"/>
                      <a:endParaRPr lang="de-DE" sz="1200" dirty="0">
                        <a:solidFill>
                          <a:srgbClr val="CC00CC"/>
                        </a:solidFill>
                      </a:endParaRPr>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Challenges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7167377" y="2386216"/>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4866647" y="1374711"/>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76995" y="1494020"/>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527199" y="787340"/>
            <a:ext cx="2282254" cy="114204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757390" y="5258105"/>
            <a:ext cx="2233470" cy="7699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797371" y="1765814"/>
            <a:ext cx="2369658" cy="3496962"/>
          </a:xfrm>
          <a:prstGeom prst="can">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buFont typeface="Arial" charset="0"/>
              <a:buChar char="•"/>
            </a:pPr>
            <a:r>
              <a:rPr lang="en-US" sz="2400" dirty="0" smtClean="0">
                <a:latin typeface="Helvetica Neue" charset="0"/>
                <a:ea typeface="Helvetica Neue" charset="0"/>
                <a:cs typeface="Helvetica Neue" charset="0"/>
              </a:rPr>
              <a:t>Requirements</a:t>
            </a:r>
            <a:br>
              <a:rPr lang="en-US" sz="2400" dirty="0" smtClean="0">
                <a:latin typeface="Helvetica Neue" charset="0"/>
                <a:ea typeface="Helvetica Neue" charset="0"/>
                <a:cs typeface="Helvetica Neue" charset="0"/>
              </a:rPr>
            </a:br>
            <a:endParaRPr lang="en-US" sz="2400" dirty="0">
              <a:latin typeface="Helvetica Neue" charset="0"/>
              <a:ea typeface="Helvetica Neue" charset="0"/>
              <a:cs typeface="Helvetica Neue" charset="0"/>
            </a:endParaRPr>
          </a:p>
          <a:p>
            <a:pPr marL="285750" indent="-285750">
              <a:buFont typeface="Arial" charset="0"/>
              <a:buChar char="•"/>
            </a:pPr>
            <a:r>
              <a:rPr lang="en-US" sz="2400" dirty="0">
                <a:latin typeface="Helvetica Neue" charset="0"/>
                <a:ea typeface="Helvetica Neue" charset="0"/>
                <a:cs typeface="Helvetica Neue" charset="0"/>
              </a:rPr>
              <a:t>Use </a:t>
            </a:r>
            <a:r>
              <a:rPr lang="en-US" sz="2400" dirty="0" smtClean="0">
                <a:latin typeface="Helvetica Neue" charset="0"/>
                <a:ea typeface="Helvetica Neue" charset="0"/>
                <a:cs typeface="Helvetica Neue" charset="0"/>
              </a:rPr>
              <a:t>cases</a:t>
            </a:r>
            <a:br>
              <a:rPr lang="en-US" sz="2400" dirty="0" smtClean="0">
                <a:latin typeface="Helvetica Neue" charset="0"/>
                <a:ea typeface="Helvetica Neue" charset="0"/>
                <a:cs typeface="Helvetica Neue" charset="0"/>
              </a:rPr>
            </a:br>
            <a:endParaRPr lang="en-US" sz="2400" dirty="0">
              <a:latin typeface="Helvetica Neue" charset="0"/>
              <a:ea typeface="Helvetica Neue" charset="0"/>
              <a:cs typeface="Helvetica Neue" charset="0"/>
            </a:endParaRPr>
          </a:p>
          <a:p>
            <a:pPr marL="285750" indent="-285750">
              <a:buFont typeface="Arial" charset="0"/>
              <a:buChar char="•"/>
            </a:pPr>
            <a:r>
              <a:rPr lang="en-US" sz="2400" dirty="0" smtClean="0">
                <a:latin typeface="Helvetica Neue" charset="0"/>
                <a:ea typeface="Helvetica Neue" charset="0"/>
                <a:cs typeface="Helvetica Neue" charset="0"/>
              </a:rPr>
              <a:t>Architecture</a:t>
            </a:r>
            <a:br>
              <a:rPr lang="en-US" sz="2400" dirty="0" smtClean="0">
                <a:latin typeface="Helvetica Neue" charset="0"/>
                <a:ea typeface="Helvetica Neue" charset="0"/>
                <a:cs typeface="Helvetica Neue" charset="0"/>
              </a:rPr>
            </a:br>
            <a:endParaRPr lang="en-US" sz="2400" dirty="0">
              <a:latin typeface="Helvetica Neue" charset="0"/>
              <a:ea typeface="Helvetica Neue" charset="0"/>
              <a:cs typeface="Helvetica Neue" charset="0"/>
            </a:endParaRPr>
          </a:p>
          <a:p>
            <a:pPr marL="285750" indent="-285750">
              <a:buFont typeface="Arial" charset="0"/>
              <a:buChar char="•"/>
            </a:pPr>
            <a:r>
              <a:rPr lang="en-US" sz="2400" dirty="0" err="1" smtClean="0">
                <a:latin typeface="Helvetica Neue" charset="0"/>
                <a:ea typeface="Helvetica Neue" charset="0"/>
                <a:cs typeface="Helvetica Neue" charset="0"/>
              </a:rPr>
              <a:t>CarPlay</a:t>
            </a:r>
            <a:r>
              <a:rPr lang="en-US" sz="2400" dirty="0" smtClean="0">
                <a:latin typeface="Helvetica Neue" charset="0"/>
                <a:ea typeface="Helvetica Neue" charset="0"/>
                <a:cs typeface="Helvetica Neue" charset="0"/>
              </a:rPr>
              <a:t> App</a:t>
            </a:r>
          </a:p>
        </p:txBody>
      </p:sp>
      <p:cxnSp>
        <p:nvCxnSpPr>
          <p:cNvPr id="18" name="Elbow Connector 17"/>
          <p:cNvCxnSpPr>
            <a:stCxn id="10" idx="4"/>
            <a:endCxn id="11" idx="0"/>
          </p:cNvCxnSpPr>
          <p:nvPr/>
        </p:nvCxnSpPr>
        <p:spPr>
          <a:xfrm rot="16200000" flipH="1">
            <a:off x="1629008" y="1522423"/>
            <a:ext cx="396563" cy="9328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787340"/>
            <a:ext cx="2257861" cy="3228606"/>
          </a:xfrm>
          <a:prstGeom prst="bentConnector4">
            <a:avLst>
              <a:gd name="adj1" fmla="val 24730"/>
              <a:gd name="adj2" fmla="val 10708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11" idx="3"/>
            <a:endCxn id="16" idx="2"/>
          </p:cNvCxnSpPr>
          <p:nvPr/>
        </p:nvCxnSpPr>
        <p:spPr>
          <a:xfrm>
            <a:off x="3410465" y="4015946"/>
            <a:ext cx="2463660" cy="2012123"/>
          </a:xfrm>
          <a:prstGeom prst="bentConnector4">
            <a:avLst>
              <a:gd name="adj1" fmla="val 22564"/>
              <a:gd name="adj2" fmla="val 11136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Cloud 26"/>
          <p:cNvSpPr/>
          <p:nvPr/>
        </p:nvSpPr>
        <p:spPr>
          <a:xfrm>
            <a:off x="4527199" y="2586446"/>
            <a:ext cx="2693852" cy="18517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flipH="1">
            <a:off x="5874125" y="1358362"/>
            <a:ext cx="935328" cy="1333958"/>
          </a:xfrm>
          <a:prstGeom prst="bentConnector4">
            <a:avLst>
              <a:gd name="adj1" fmla="val -24441"/>
              <a:gd name="adj2" fmla="val 6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Elbow Connector 29"/>
          <p:cNvCxnSpPr>
            <a:stCxn id="16" idx="3"/>
            <a:endCxn id="27" idx="1"/>
          </p:cNvCxnSpPr>
          <p:nvPr/>
        </p:nvCxnSpPr>
        <p:spPr>
          <a:xfrm flipH="1" flipV="1">
            <a:off x="5874125" y="4436190"/>
            <a:ext cx="1116735" cy="1206897"/>
          </a:xfrm>
          <a:prstGeom prst="bentConnector4">
            <a:avLst>
              <a:gd name="adj1" fmla="val -20470"/>
              <a:gd name="adj2" fmla="val 65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7218806" y="3512304"/>
            <a:ext cx="1578565" cy="19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a:xfrm>
            <a:off x="838200" y="249991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37</a:t>
            </a:fld>
            <a:endParaRPr lang="en-US" dirty="0">
              <a:solidFill>
                <a:schemeClr val="bg1"/>
              </a:solidFill>
            </a:endParaRPr>
          </a:p>
        </p:txBody>
      </p:sp>
      <p:pic>
        <p:nvPicPr>
          <p:cNvPr id="9" name="صورة 11">
            <a:extLst>
              <a:ext uri="{FF2B5EF4-FFF2-40B4-BE49-F238E27FC236}">
                <a16:creationId xmlns:a16="http://schemas.microsoft.com/office/drawing/2014/main" xmlns="" id="{9BBF5879-EBAE-4D17-9A84-E8F0C03D4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46" y="465287"/>
            <a:ext cx="4040802" cy="3879169"/>
          </a:xfrm>
          <a:prstGeom prst="rect">
            <a:avLst/>
          </a:prstGeom>
        </p:spPr>
      </p:pic>
      <p:grpSp>
        <p:nvGrpSpPr>
          <p:cNvPr id="3" name="Group 2"/>
          <p:cNvGrpSpPr/>
          <p:nvPr/>
        </p:nvGrpSpPr>
        <p:grpSpPr>
          <a:xfrm>
            <a:off x="5489446" y="4488355"/>
            <a:ext cx="5867401" cy="1736305"/>
            <a:chOff x="5489446" y="4488355"/>
            <a:chExt cx="5867401" cy="1736305"/>
          </a:xfrm>
        </p:grpSpPr>
        <p:sp>
          <p:nvSpPr>
            <p:cNvPr id="10" name="مستطيل 10">
              <a:extLst>
                <a:ext uri="{FF2B5EF4-FFF2-40B4-BE49-F238E27FC236}">
                  <a16:creationId xmlns:a16="http://schemas.microsoft.com/office/drawing/2014/main" xmlns="" id="{84A30F30-EF3B-4A87-8C1E-DC1A5D192404}"/>
                </a:ext>
              </a:extLst>
            </p:cNvPr>
            <p:cNvSpPr/>
            <p:nvPr/>
          </p:nvSpPr>
          <p:spPr>
            <a:xfrm>
              <a:off x="6917767" y="4488355"/>
              <a:ext cx="3010761" cy="830997"/>
            </a:xfrm>
            <a:prstGeom prst="rect">
              <a:avLst/>
            </a:prstGeom>
          </p:spPr>
          <p:txBody>
            <a:bodyPr wrap="none">
              <a:spAutoFit/>
            </a:bodyPr>
            <a:lstStyle/>
            <a:p>
              <a:pPr algn="ctr"/>
              <a:r>
                <a:rPr lang="en-US" sz="4800" dirty="0">
                  <a:solidFill>
                    <a:srgbClr val="367C2B"/>
                  </a:solidFill>
                  <a:latin typeface="Helvetica Neue" charset="0"/>
                  <a:ea typeface="Helvetica Neue" charset="0"/>
                  <a:cs typeface="Helvetica Neue" charset="0"/>
                </a:rPr>
                <a:t>Drive Safe</a:t>
              </a:r>
              <a:endParaRPr lang="en-US" sz="4800" dirty="0">
                <a:latin typeface="Helvetica Neue" charset="0"/>
                <a:ea typeface="Helvetica Neue" charset="0"/>
                <a:cs typeface="Helvetica Neue" charset="0"/>
              </a:endParaRPr>
            </a:p>
          </p:txBody>
        </p:sp>
        <p:sp>
          <p:nvSpPr>
            <p:cNvPr id="11" name="مربع نص 2">
              <a:extLst>
                <a:ext uri="{FF2B5EF4-FFF2-40B4-BE49-F238E27FC236}">
                  <a16:creationId xmlns:a16="http://schemas.microsoft.com/office/drawing/2014/main" xmlns="" id="{21B57CB0-EF60-46E7-B132-25A42590324E}"/>
                </a:ext>
              </a:extLst>
            </p:cNvPr>
            <p:cNvSpPr txBox="1"/>
            <p:nvPr/>
          </p:nvSpPr>
          <p:spPr>
            <a:xfrm>
              <a:off x="5489446" y="5393663"/>
              <a:ext cx="5867401" cy="830997"/>
            </a:xfrm>
            <a:prstGeom prst="rect">
              <a:avLst/>
            </a:prstGeom>
            <a:noFill/>
          </p:spPr>
          <p:txBody>
            <a:bodyPr wrap="square" rtlCol="1">
              <a:spAutoFit/>
            </a:bodyPr>
            <a:lstStyle/>
            <a:p>
              <a:pPr algn="ctr"/>
              <a:r>
                <a:rPr lang="en-US" sz="4800" dirty="0">
                  <a:solidFill>
                    <a:srgbClr val="367C2B"/>
                  </a:solidFill>
                  <a:latin typeface="Helvetica Neue" charset="0"/>
                  <a:ea typeface="Helvetica Neue" charset="0"/>
                  <a:cs typeface="Helvetica Neue" charset="0"/>
                </a:rPr>
                <a:t>While Connected</a:t>
              </a:r>
              <a:endParaRPr lang="ar-SA" sz="4800" dirty="0">
                <a:solidFill>
                  <a:srgbClr val="367C2B"/>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xmlns=""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a16="http://schemas.microsoft.com/office/drawing/2014/main" xmlns="" id="{0CAFFE40-85B0-45F9-AB7B-9E46456FCC1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a:solidFill>
                  <a:schemeClr val="bg1"/>
                </a:solidFill>
              </a:rPr>
              <a:t>19.12.2019</a:t>
            </a: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481124"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480771"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7913511"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650103"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8041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Basic Precautions</a:t>
            </a:r>
            <a:endParaRPr lang="en-US" b="1" dirty="0">
              <a:latin typeface="Helvetica Neue Condensed" charset="0"/>
              <a:ea typeface="Helvetica Neue Condensed" charset="0"/>
              <a:cs typeface="Helvetica Neue Condensed" charset="0"/>
            </a:endParaRPr>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w Cen MT"/>
                <a:cs typeface="Arial"/>
              </a:rPr>
              <a:t>1. </a:t>
            </a:r>
            <a:r>
              <a:rPr lang="en-US" sz="2000" dirty="0" smtClean="0">
                <a:latin typeface="Tw Cen MT"/>
                <a:cs typeface="Arial"/>
              </a:rPr>
              <a:t>Badging</a:t>
            </a:r>
            <a:endParaRPr lang="en-US" sz="2000" dirty="0">
              <a:cs typeface="Calibri"/>
            </a:endParaRPr>
          </a:p>
          <a:p>
            <a:r>
              <a:rPr lang="en-US" sz="2000" dirty="0">
                <a:latin typeface="Tw Cen MT"/>
                <a:cs typeface="Arial"/>
              </a:rPr>
              <a:t>2. Error </a:t>
            </a:r>
            <a:r>
              <a:rPr lang="en-US" sz="2000" dirty="0" smtClean="0">
                <a:latin typeface="Tw Cen MT"/>
                <a:cs typeface="Arial"/>
              </a:rPr>
              <a:t>Handling</a:t>
            </a:r>
            <a:endParaRPr lang="en-US" sz="2000" dirty="0">
              <a:latin typeface="Tw Cen MT"/>
              <a:cs typeface="Arial"/>
            </a:endParaRPr>
          </a:p>
          <a:p>
            <a:r>
              <a:rPr lang="en-US" sz="2000" dirty="0">
                <a:latin typeface="Tw Cen MT"/>
                <a:cs typeface="Arial"/>
              </a:rPr>
              <a:t>3. </a:t>
            </a:r>
            <a:r>
              <a:rPr lang="en-US" sz="2000" dirty="0" smtClean="0">
                <a:latin typeface="Tw Cen MT"/>
                <a:cs typeface="Arial"/>
              </a:rPr>
              <a:t>Loading</a:t>
            </a:r>
            <a:endParaRPr lang="en-US" sz="2000" dirty="0">
              <a:latin typeface="Tw Cen MT"/>
              <a:cs typeface="Arial"/>
            </a:endParaRPr>
          </a:p>
          <a:p>
            <a:r>
              <a:rPr lang="en-US" sz="2000" dirty="0">
                <a:latin typeface="Tw Cen MT"/>
                <a:cs typeface="Arial"/>
              </a:rPr>
              <a:t>4. </a:t>
            </a:r>
            <a:r>
              <a:rPr lang="en-US" sz="2000" dirty="0" smtClean="0">
                <a:latin typeface="Tw Cen MT"/>
                <a:cs typeface="Arial"/>
              </a:rPr>
              <a:t>Navigation</a:t>
            </a:r>
            <a:endParaRPr lang="en-US" sz="2000" dirty="0">
              <a:latin typeface="Tw Cen MT"/>
              <a:cs typeface="Arial"/>
            </a:endParaRPr>
          </a:p>
          <a:p>
            <a:r>
              <a:rPr lang="en-US" sz="2000" dirty="0">
                <a:latin typeface="Tw Cen MT"/>
                <a:cs typeface="Arial"/>
              </a:rPr>
              <a:t>5. Testing</a:t>
            </a:r>
          </a:p>
        </p:txBody>
      </p:sp>
      <p:pic>
        <p:nvPicPr>
          <p:cNvPr id="1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935</TotalTime>
  <Words>2114</Words>
  <Application>Microsoft Macintosh PowerPoint</Application>
  <PresentationFormat>Widescreen</PresentationFormat>
  <Paragraphs>503</Paragraphs>
  <Slides>37</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Calibri</vt:lpstr>
      <vt:lpstr>Calibri Light</vt:lpstr>
      <vt:lpstr>Helvetica Neue</vt:lpstr>
      <vt:lpstr>Helvetica Neue Condensed</vt:lpstr>
      <vt:lpstr>Helvetica Neue Medium</vt:lpstr>
      <vt:lpstr>Times New Roman</vt:lpstr>
      <vt:lpstr>Tw Cen MT</vt:lpstr>
      <vt:lpstr>Wingdings</vt:lpstr>
      <vt:lpstr>Arial</vt:lpstr>
      <vt:lpstr>Office Theme</vt:lpstr>
      <vt:lpstr>PowerPoint Presentation</vt:lpstr>
      <vt:lpstr>Requirements Engineering</vt:lpstr>
      <vt:lpstr>Challenges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User Interface/ User Experience CarPlay Documentation</vt:lpstr>
      <vt:lpstr>Navigation App Templates</vt:lpstr>
      <vt:lpstr>CarPlay Navigation App</vt:lpstr>
      <vt:lpstr>Development</vt:lpstr>
      <vt:lpstr>Introduction</vt:lpstr>
      <vt:lpstr>Base View</vt:lpstr>
      <vt:lpstr>Map Template</vt:lpstr>
      <vt:lpstr>John Deere API Integration</vt:lpstr>
      <vt:lpstr>JD API Integration</vt:lpstr>
      <vt:lpstr>JD API Integration: What we did?</vt:lpstr>
      <vt:lpstr>JD API Integration: Observations</vt:lpstr>
      <vt:lpstr>JD API Integration: Observations</vt:lpstr>
      <vt:lpstr>JD API Integration: Observations</vt:lpstr>
      <vt:lpstr>Quality Assurance &amp; Testing</vt:lpstr>
      <vt:lpstr>JD Driver Testing Approaches</vt:lpstr>
      <vt:lpstr>Sample Test Case</vt:lpstr>
      <vt:lpstr>Quality Assurance Summary</vt:lpstr>
      <vt:lpstr>Project Management</vt:lpstr>
      <vt:lpstr>Project Management (Responsibilities)</vt:lpstr>
      <vt:lpstr>Project Management (Flow)</vt:lpstr>
      <vt:lpstr>Project Management (Tools)</vt:lpstr>
      <vt:lpstr>Project Management (Improvements)</vt:lpstr>
      <vt:lpstr>Summary</vt:lpstr>
      <vt:lpstr>Thank You </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447</cp:revision>
  <dcterms:created xsi:type="dcterms:W3CDTF">2019-10-21T07:54:10Z</dcterms:created>
  <dcterms:modified xsi:type="dcterms:W3CDTF">2019-12-18T22:08:02Z</dcterms:modified>
</cp:coreProperties>
</file>